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342" r:id="rId5"/>
    <p:sldId id="354" r:id="rId6"/>
    <p:sldId id="351" r:id="rId7"/>
    <p:sldId id="352" r:id="rId8"/>
    <p:sldId id="348" r:id="rId9"/>
    <p:sldId id="349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D98"/>
    <a:srgbClr val="9407FC"/>
    <a:srgbClr val="08040B"/>
    <a:srgbClr val="020408"/>
    <a:srgbClr val="E6E6E6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5646"/>
  </p:normalViewPr>
  <p:slideViewPr>
    <p:cSldViewPr snapToGrid="0" snapToObjects="1" showGuides="1">
      <p:cViewPr varScale="1">
        <p:scale>
          <a:sx n="109" d="100"/>
          <a:sy n="109" d="100"/>
        </p:scale>
        <p:origin x="12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12829"/>
            <a:ext cx="12191998" cy="1323440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Delay is Not an Option:</a:t>
            </a:r>
            <a:br>
              <a:rPr lang="en-US" dirty="0"/>
            </a:br>
            <a:br>
              <a:rPr lang="en-US" dirty="0"/>
            </a:b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723460"/>
            <a:ext cx="12191997" cy="781119"/>
          </a:xfrm>
        </p:spPr>
        <p:txBody>
          <a:bodyPr/>
          <a:lstStyle/>
          <a:p>
            <a:r>
              <a:rPr lang="en-US" dirty="0"/>
              <a:t>Low Latency Routing in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pc="300" dirty="0">
                <a:solidFill>
                  <a:srgbClr val="FFFFFF"/>
                </a:solidFill>
                <a:latin typeface="Arial" panose="020B0604020202020204" pitchFamily="34" charset="0"/>
              </a:rPr>
              <a:t>M</a:t>
            </a:r>
            <a:r>
              <a:rPr lang="en-US" sz="2000" b="0" i="0" u="none" strike="noStrike" spc="3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ark Handley, University College London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Abstract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235CD1-8135-FA63-34F9-F21BBED8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71" y="3011380"/>
            <a:ext cx="3888871" cy="2591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9407FC"/>
            </a:solidFill>
            <a:miter lim="800000"/>
          </a:ln>
          <a:effectLst>
            <a:glow rad="152400">
              <a:srgbClr val="072D98">
                <a:alpha val="63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01600" stA="32000" endPos="17000" dist="889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2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D5CD7-D1AE-6EA8-1341-D92CB9F6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48" y="3011381"/>
            <a:ext cx="3863407" cy="25773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9407FC"/>
            </a:solidFill>
            <a:miter lim="800000"/>
          </a:ln>
          <a:effectLst>
            <a:glow rad="152400">
              <a:srgbClr val="072D98">
                <a:alpha val="63000"/>
              </a:srgbClr>
            </a:glow>
            <a:outerShdw blurRad="76200" dir="13500000" sy="23000" kx="1200000" algn="br" rotWithShape="0">
              <a:prstClr val="black">
                <a:alpha val="30000"/>
              </a:prstClr>
            </a:outerShdw>
            <a:reflection blurRad="101600" stA="32000" endPos="17000" dist="889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8" y="928751"/>
            <a:ext cx="10515601" cy="1325563"/>
          </a:xfrm>
        </p:spPr>
        <p:txBody>
          <a:bodyPr/>
          <a:lstStyle/>
          <a:p>
            <a:r>
              <a:rPr lang="en-US" dirty="0" err="1"/>
              <a:t>Starlink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B3DBD1-E3D3-6018-A5DC-716B66BB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095" y="3429000"/>
            <a:ext cx="2679809" cy="1507393"/>
          </a:xfrm>
          <a:prstGeom prst="rect">
            <a:avLst/>
          </a:prstGeom>
          <a:ln>
            <a:solidFill>
              <a:srgbClr val="9407FC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6ECF62-DFA1-0C17-7FF1-36AE76855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437" y="3177337"/>
            <a:ext cx="2253676" cy="2036140"/>
          </a:xfrm>
          <a:prstGeom prst="rect">
            <a:avLst/>
          </a:prstGeom>
          <a:ln>
            <a:solidFill>
              <a:srgbClr val="9407FC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B6D625-35D6-C1B1-910D-437747EBA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230" y="3177337"/>
            <a:ext cx="2262378" cy="2036140"/>
          </a:xfrm>
          <a:prstGeom prst="rect">
            <a:avLst/>
          </a:prstGeom>
          <a:ln>
            <a:solidFill>
              <a:srgbClr val="9407FC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33B455-5CC1-49A0-F866-156A94A5739F}"/>
              </a:ext>
            </a:extLst>
          </p:cNvPr>
          <p:cNvSpPr txBox="1"/>
          <p:nvPr/>
        </p:nvSpPr>
        <p:spPr>
          <a:xfrm>
            <a:off x="2073882" y="5356050"/>
            <a:ext cx="179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+mj-lt"/>
              </a:rPr>
              <a:t>Primeira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Fase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1DCD3F-B1B5-B9F2-9254-235C8E998BBF}"/>
              </a:ext>
            </a:extLst>
          </p:cNvPr>
          <p:cNvSpPr txBox="1"/>
          <p:nvPr/>
        </p:nvSpPr>
        <p:spPr>
          <a:xfrm>
            <a:off x="8389739" y="5356050"/>
            <a:ext cx="179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Segunda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Fase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 for a LEO Constellation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CDAC2-2B41-6CD2-5291-6CE7680D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32" y="2290762"/>
            <a:ext cx="2505075" cy="2276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A3C252-F94B-232F-78C4-C04B83CB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38" y="3261999"/>
            <a:ext cx="3509267" cy="2274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BFDC3D-FB14-83AF-94FB-80051F9BD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795" y="3260026"/>
            <a:ext cx="3509267" cy="2276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372">
              <a:srgbClr val="011443"/>
            </a:gs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212"/>
            <a:ext cx="10515600" cy="1325563"/>
          </a:xfrm>
        </p:spPr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5C5E79-3FEF-71AA-3BB5-50D46EDB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305642"/>
            <a:ext cx="2795231" cy="14861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9407FC"/>
            </a:solidFill>
            <a:miter lim="800000"/>
          </a:ln>
          <a:effectLst>
            <a:glow rad="101600">
              <a:srgbClr val="072D98">
                <a:alpha val="40000"/>
              </a:srgbClr>
            </a:glow>
            <a:outerShdw blurRad="88900" algn="tl" rotWithShape="0">
              <a:srgbClr val="000000">
                <a:alpha val="45000"/>
              </a:srgbClr>
            </a:outerShdw>
            <a:reflection blurRad="279400" endPos="12000" dist="508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2598C-0D1A-0B7A-C571-36FEAD4E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112" y="2947702"/>
            <a:ext cx="3533775" cy="15144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9407FC"/>
            </a:solidFill>
            <a:miter lim="800000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  <a:reflection blurRad="279400" endPos="12000" dist="508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B34024-0355-350B-B5F2-12C74427D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785" y="4596001"/>
            <a:ext cx="3352800" cy="1571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9407FC"/>
            </a:solidFill>
            <a:miter lim="800000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  <a:reflection blurRad="279400" endPos="12000" dist="508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135BB4-9844-FC3A-3DD7-AF0EBBB145C2}"/>
              </a:ext>
            </a:extLst>
          </p:cNvPr>
          <p:cNvSpPr txBox="1"/>
          <p:nvPr/>
        </p:nvSpPr>
        <p:spPr>
          <a:xfrm>
            <a:off x="1742124" y="2947702"/>
            <a:ext cx="16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Figura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28487-6EC1-F8F5-F60D-E3669EA229F0}"/>
              </a:ext>
            </a:extLst>
          </p:cNvPr>
          <p:cNvSpPr txBox="1"/>
          <p:nvPr/>
        </p:nvSpPr>
        <p:spPr>
          <a:xfrm>
            <a:off x="5294193" y="4576564"/>
            <a:ext cx="16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Figura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CF58D-1952-457C-6557-D192BB1C9416}"/>
              </a:ext>
            </a:extLst>
          </p:cNvPr>
          <p:cNvSpPr txBox="1"/>
          <p:nvPr/>
        </p:nvSpPr>
        <p:spPr>
          <a:xfrm>
            <a:off x="9271379" y="6246077"/>
            <a:ext cx="16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Figura 3</a:t>
            </a: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319B-8256-DC2C-7D93-6DD3566B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1" y="1144845"/>
            <a:ext cx="6453946" cy="1164882"/>
          </a:xfrm>
        </p:spPr>
        <p:txBody>
          <a:bodyPr/>
          <a:lstStyle/>
          <a:p>
            <a:r>
              <a:rPr lang="en-US" sz="3600" dirty="0"/>
              <a:t>Questões Levantadas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EE03D-058E-F1EA-7882-D2B7D938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E0BC-4F07-FAAE-0AB4-04968D5A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A69B6-23B7-2570-05AD-B549C21D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001615"/>
            <a:ext cx="3815677" cy="254378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9407FC"/>
            </a:solidFill>
            <a:miter lim="800000"/>
          </a:ln>
          <a:effectLst>
            <a:glow rad="228600">
              <a:srgbClr val="072D98">
                <a:alpha val="84000"/>
              </a:srgbClr>
            </a:glow>
            <a:outerShdw blurRad="88900" algn="tl" rotWithShape="0">
              <a:srgbClr val="000000">
                <a:alpha val="45000"/>
              </a:srgbClr>
            </a:outerShdw>
            <a:reflection blurRad="127000" stA="49000" endPos="19000" dist="127000" dir="5400000" sy="-100000" algn="bl" rotWithShape="0"/>
            <a:softEdge rad="3175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986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180</TotalTime>
  <Words>64</Words>
  <Application>Microsoft Office PowerPoint</Application>
  <PresentationFormat>Widescreen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Delay is Not an Option:    </vt:lpstr>
      <vt:lpstr>  Abstract</vt:lpstr>
      <vt:lpstr>Introduction</vt:lpstr>
      <vt:lpstr>Starlink</vt:lpstr>
      <vt:lpstr>Building a Network for a LEO Constellation</vt:lpstr>
      <vt:lpstr>Routing</vt:lpstr>
      <vt:lpstr>Questões Levantadas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Delay is Not an Option:    </dc:title>
  <dc:creator>Tomas Filipe Santos Salgueiro</dc:creator>
  <cp:lastModifiedBy>Tomas Filipe Santos Salgueiro</cp:lastModifiedBy>
  <cp:revision>1</cp:revision>
  <dcterms:created xsi:type="dcterms:W3CDTF">2023-05-10T19:19:32Z</dcterms:created>
  <dcterms:modified xsi:type="dcterms:W3CDTF">2023-05-10T22:20:20Z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